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4" r:id="rId1"/>
  </p:sldMasterIdLst>
  <p:notesMasterIdLst>
    <p:notesMasterId r:id="rId19"/>
  </p:notesMasterIdLst>
  <p:handoutMasterIdLst>
    <p:handoutMasterId r:id="rId20"/>
  </p:handoutMasterIdLst>
  <p:sldIdLst>
    <p:sldId id="360" r:id="rId2"/>
    <p:sldId id="361" r:id="rId3"/>
    <p:sldId id="369" r:id="rId4"/>
    <p:sldId id="363" r:id="rId5"/>
    <p:sldId id="374" r:id="rId6"/>
    <p:sldId id="365" r:id="rId7"/>
    <p:sldId id="366" r:id="rId8"/>
    <p:sldId id="385" r:id="rId9"/>
    <p:sldId id="383" r:id="rId10"/>
    <p:sldId id="362" r:id="rId11"/>
    <p:sldId id="393" r:id="rId12"/>
    <p:sldId id="390" r:id="rId13"/>
    <p:sldId id="373" r:id="rId14"/>
    <p:sldId id="376" r:id="rId15"/>
    <p:sldId id="394" r:id="rId16"/>
    <p:sldId id="395" r:id="rId17"/>
    <p:sldId id="370" r:id="rId1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66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03" autoAdjust="0"/>
    <p:restoredTop sz="81172" autoAdjust="0"/>
  </p:normalViewPr>
  <p:slideViewPr>
    <p:cSldViewPr>
      <p:cViewPr varScale="1">
        <p:scale>
          <a:sx n="73" d="100"/>
          <a:sy n="73" d="100"/>
        </p:scale>
        <p:origin x="1362" y="6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0" d="100"/>
          <a:sy n="50" d="100"/>
        </p:scale>
        <p:origin x="-1908" y="-114"/>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Calibri" panose="020F0502020204030204" pitchFamily="34" charset="0"/>
                <a:cs typeface="Arial" panose="020B0604020202020204" pitchFamily="34" charset="0"/>
              </a:defRPr>
            </a:lvl1pPr>
          </a:lstStyle>
          <a:p>
            <a:pPr>
              <a:defRPr/>
            </a:pPr>
            <a:endParaRPr lang="en-US" altLang="en-US" dirty="0">
              <a:cs typeface="Calibri" panose="020F0502020204030204" pitchFamily="34" charset="0"/>
            </a:endParaRPr>
          </a:p>
        </p:txBody>
      </p:sp>
      <p:sp>
        <p:nvSpPr>
          <p:cNvPr id="31747"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Calibri" panose="020F0502020204030204" pitchFamily="34" charset="0"/>
                <a:cs typeface="Arial" panose="020B0604020202020204" pitchFamily="34" charset="0"/>
              </a:defRPr>
            </a:lvl1pPr>
          </a:lstStyle>
          <a:p>
            <a:pPr>
              <a:defRPr/>
            </a:pPr>
            <a:endParaRPr lang="en-US" altLang="en-US" dirty="0">
              <a:cs typeface="Calibri" panose="020F0502020204030204" pitchFamily="34" charset="0"/>
            </a:endParaRPr>
          </a:p>
        </p:txBody>
      </p:sp>
      <p:sp>
        <p:nvSpPr>
          <p:cNvPr id="31749"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8E801774-E766-4237-AD4A-58FCD7984E30}" type="slidenum">
              <a:rPr lang="en-US" altLang="en-US">
                <a:cs typeface="Calibri" panose="020F0502020204030204" pitchFamily="34" charset="0"/>
              </a:rPr>
              <a:pPr/>
              <a:t>‹#›</a:t>
            </a:fld>
            <a:endParaRPr lang="en-US" altLang="en-US" dirty="0">
              <a:cs typeface="Calibri" panose="020F0502020204030204" pitchFamily="34" charset="0"/>
            </a:endParaRPr>
          </a:p>
        </p:txBody>
      </p:sp>
    </p:spTree>
    <p:extLst>
      <p:ext uri="{BB962C8B-B14F-4D97-AF65-F5344CB8AC3E}">
        <p14:creationId xmlns:p14="http://schemas.microsoft.com/office/powerpoint/2010/main" val="194473522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cs typeface="Calibri" panose="020F0502020204030204" pitchFamily="34" charset="0"/>
              </a:defRPr>
            </a:lvl1pPr>
          </a:lstStyle>
          <a:p>
            <a:pPr>
              <a:defRPr/>
            </a:pPr>
            <a:endParaRPr lang="en-US" altLang="en-US" dirty="0"/>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cs typeface="Calibri" panose="020F050202020403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71882107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587" y="9119474"/>
            <a:ext cx="3169920" cy="48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lgn="r" eaLnBrk="1" hangingPunct="1">
              <a:spcBef>
                <a:spcPct val="0"/>
              </a:spcBef>
            </a:pPr>
            <a:fld id="{13FA1C30-09EC-412B-BB70-41564A9EB129}" type="slidenum">
              <a:rPr lang="en-US" altLang="en-US">
                <a:cs typeface="Calibri" panose="020F0502020204030204" pitchFamily="34" charset="0"/>
              </a:rPr>
              <a:pPr algn="r" eaLnBrk="1" hangingPunct="1">
                <a:spcBef>
                  <a:spcPct val="0"/>
                </a:spcBef>
              </a:pPr>
              <a:t>1</a:t>
            </a:fld>
            <a:endParaRPr lang="en-US" altLang="en-US" dirty="0">
              <a:cs typeface="Calibri" panose="020F0502020204030204" pitchFamily="34" charset="0"/>
            </a:endParaRPr>
          </a:p>
        </p:txBody>
      </p:sp>
      <p:sp>
        <p:nvSpPr>
          <p:cNvPr id="266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66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 name="Date Placeholder 1"/>
          <p:cNvSpPr>
            <a:spLocks noGrp="1"/>
          </p:cNvSpPr>
          <p:nvPr>
            <p:ph type="dt" idx="10"/>
          </p:nvPr>
        </p:nvSpPr>
        <p:spPr/>
        <p:txBody>
          <a:bodyPr/>
          <a:lstStyle/>
          <a:p>
            <a:pPr>
              <a:defRPr/>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 name="Date Placeholder 1"/>
          <p:cNvSpPr>
            <a:spLocks noGrp="1"/>
          </p:cNvSpPr>
          <p:nvPr>
            <p:ph type="dt" idx="10"/>
          </p:nvPr>
        </p:nvSpPr>
        <p:spPr/>
        <p:txBody>
          <a:bodyPr/>
          <a:lstStyle/>
          <a:p>
            <a:pPr>
              <a:defRPr/>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Select one status as shown on this form 1040.</a:t>
            </a:r>
          </a:p>
        </p:txBody>
      </p:sp>
      <p:sp>
        <p:nvSpPr>
          <p:cNvPr id="27652" name="Slide Number Placeholder 3"/>
          <p:cNvSpPr>
            <a:spLocks noGrp="1"/>
          </p:cNvSpPr>
          <p:nvPr>
            <p:ph type="sldNum" sz="quarter" idx="4294967295"/>
          </p:nvPr>
        </p:nvSpPr>
        <p:spPr bwMode="auto">
          <a:xfrm>
            <a:off x="4143587" y="9119474"/>
            <a:ext cx="3169920" cy="48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eaLnBrk="1" hangingPunct="1">
              <a:spcBef>
                <a:spcPct val="0"/>
              </a:spcBef>
            </a:pPr>
            <a:fld id="{108DEFA2-CB84-4C56-9B8B-0A44910DEC0D}" type="slidenum">
              <a:rPr lang="en-US" altLang="en-US" sz="1900">
                <a:cs typeface="Calibri" panose="020F0502020204030204" pitchFamily="34" charset="0"/>
              </a:rPr>
              <a:pPr eaLnBrk="1" hangingPunct="1">
                <a:spcBef>
                  <a:spcPct val="0"/>
                </a:spcBef>
              </a:pPr>
              <a:t>5</a:t>
            </a:fld>
            <a:endParaRPr lang="en-US" altLang="en-US" sz="1900" dirty="0">
              <a:cs typeface="Calibri" panose="020F0502020204030204" pitchFamily="34" charset="0"/>
            </a:endParaRPr>
          </a:p>
        </p:txBody>
      </p:sp>
      <p:sp>
        <p:nvSpPr>
          <p:cNvPr id="2" name="Date Placeholder 1"/>
          <p:cNvSpPr>
            <a:spLocks noGrp="1"/>
          </p:cNvSpPr>
          <p:nvPr>
            <p:ph type="dt" idx="10"/>
          </p:nvPr>
        </p:nvSpPr>
        <p:spPr/>
        <p:txBody>
          <a:bodyPr/>
          <a:lstStyle/>
          <a:p>
            <a:pPr>
              <a:defRPr/>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a:p>
        </p:txBody>
      </p:sp>
    </p:spTree>
    <p:extLst>
      <p:ext uri="{BB962C8B-B14F-4D97-AF65-F5344CB8AC3E}">
        <p14:creationId xmlns:p14="http://schemas.microsoft.com/office/powerpoint/2010/main" val="408042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Lines 61 and 69 were new with ACA. If the taxpayer and all dependent have Minimum Essential Coverage (MEC), the box on line 61 is checked. If the taxpayer or dependents do not have MEC and are not eligible for an exemption, a Shared Responsibility Payment (SRP) is entered on line 61. A refundable net premium tax credit as determined from Form 8962 is entered on line 69.</a:t>
            </a:r>
          </a:p>
        </p:txBody>
      </p:sp>
      <p:sp>
        <p:nvSpPr>
          <p:cNvPr id="2" name="Date Placeholder 1"/>
          <p:cNvSpPr>
            <a:spLocks noGrp="1"/>
          </p:cNvSpPr>
          <p:nvPr>
            <p:ph type="dt" idx="10"/>
          </p:nvPr>
        </p:nvSpPr>
        <p:spPr/>
        <p:txBody>
          <a:bodyPr/>
          <a:lstStyle/>
          <a:p>
            <a:pPr>
              <a:defRPr/>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 name="Date Placeholder 1"/>
          <p:cNvSpPr>
            <a:spLocks noGrp="1"/>
          </p:cNvSpPr>
          <p:nvPr>
            <p:ph type="dt" idx="10"/>
          </p:nvPr>
        </p:nvSpPr>
        <p:spPr/>
        <p:txBody>
          <a:bodyPr/>
          <a:lstStyle/>
          <a:p>
            <a:pPr>
              <a:defRPr/>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Pub has been updated for 2016 and will be available Electronically Only! </a:t>
            </a:r>
          </a:p>
        </p:txBody>
      </p:sp>
      <p:sp>
        <p:nvSpPr>
          <p:cNvPr id="2" name="Date Placeholder 1"/>
          <p:cNvSpPr>
            <a:spLocks noGrp="1"/>
          </p:cNvSpPr>
          <p:nvPr>
            <p:ph type="dt" idx="10"/>
          </p:nvPr>
        </p:nvSpPr>
        <p:spPr/>
        <p:txBody>
          <a:bodyPr/>
          <a:lstStyle/>
          <a:p>
            <a:pPr>
              <a:defRPr/>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See next slide for features of NTTC workbook.</a:t>
            </a:r>
          </a:p>
          <a:p>
            <a:endParaRPr lang="en-US" altLang="en-US" smtClean="0"/>
          </a:p>
        </p:txBody>
      </p:sp>
      <p:sp>
        <p:nvSpPr>
          <p:cNvPr id="2" name="Date Placeholder 1"/>
          <p:cNvSpPr>
            <a:spLocks noGrp="1"/>
          </p:cNvSpPr>
          <p:nvPr>
            <p:ph type="dt" idx="10"/>
          </p:nvPr>
        </p:nvSpPr>
        <p:spPr/>
        <p:txBody>
          <a:bodyPr/>
          <a:lstStyle/>
          <a:p>
            <a:pPr>
              <a:defRPr/>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2016 version of the 4012 will be unbound, 3 – hole punched with a 1” ring (no binder) and shrink-wrapped. It will be necessary to insert the tabs. </a:t>
            </a:r>
          </a:p>
        </p:txBody>
      </p:sp>
      <p:sp>
        <p:nvSpPr>
          <p:cNvPr id="2" name="Date Placeholder 1"/>
          <p:cNvSpPr>
            <a:spLocks noGrp="1"/>
          </p:cNvSpPr>
          <p:nvPr>
            <p:ph type="dt" idx="10"/>
          </p:nvPr>
        </p:nvSpPr>
        <p:spPr/>
        <p:txBody>
          <a:bodyPr/>
          <a:lstStyle/>
          <a:p>
            <a:pPr>
              <a:defRPr/>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IRS Link and Learn front</a:t>
            </a:r>
            <a:r>
              <a:rPr lang="en-US" altLang="en-US" baseline="0" dirty="0" smtClean="0"/>
              <a:t> page. Create an account and REMEMBER your login and password.</a:t>
            </a:r>
            <a:endParaRPr lang="en-US" altLang="en-US" dirty="0" smtClean="0"/>
          </a:p>
          <a:p>
            <a:pPr marL="181240" indent="-181240">
              <a:buFont typeface="Arial" panose="020B0604020202020204" pitchFamily="34" charset="0"/>
              <a:buChar char="•"/>
            </a:pPr>
            <a:r>
              <a:rPr lang="en-US" altLang="en-US" dirty="0" smtClean="0"/>
              <a:t>Certification Tests</a:t>
            </a:r>
          </a:p>
          <a:p>
            <a:pPr marL="181240" indent="-181240">
              <a:buFont typeface="Arial" panose="020B0604020202020204" pitchFamily="34" charset="0"/>
              <a:buChar char="•"/>
            </a:pPr>
            <a:r>
              <a:rPr lang="en-US" altLang="en-US" dirty="0" smtClean="0"/>
              <a:t>Instructor Tools</a:t>
            </a:r>
          </a:p>
          <a:p>
            <a:pPr marL="181240" indent="-181240">
              <a:buFont typeface="Arial" panose="020B0604020202020204" pitchFamily="34" charset="0"/>
              <a:buChar char="•"/>
            </a:pPr>
            <a:r>
              <a:rPr lang="en-US" altLang="en-US" dirty="0" smtClean="0"/>
              <a:t>Quick Links including</a:t>
            </a:r>
            <a:r>
              <a:rPr lang="en-US" altLang="en-US" baseline="0" dirty="0" smtClean="0"/>
              <a:t> online lesson and Practice Lab</a:t>
            </a:r>
          </a:p>
          <a:p>
            <a:pPr marL="181240" indent="-181240">
              <a:buFont typeface="Arial" panose="020B0604020202020204" pitchFamily="34" charset="0"/>
              <a:buChar char="•"/>
            </a:pPr>
            <a:r>
              <a:rPr lang="en-US" altLang="en-US" baseline="0" dirty="0" smtClean="0"/>
              <a:t>More Help</a:t>
            </a:r>
            <a:endParaRPr lang="en-US" altLang="en-US" dirty="0" smtClean="0"/>
          </a:p>
        </p:txBody>
      </p:sp>
      <p:sp>
        <p:nvSpPr>
          <p:cNvPr id="2" name="Date Placeholder 1"/>
          <p:cNvSpPr>
            <a:spLocks noGrp="1"/>
          </p:cNvSpPr>
          <p:nvPr>
            <p:ph type="dt" idx="10"/>
          </p:nvPr>
        </p:nvSpPr>
        <p:spPr/>
        <p:txBody>
          <a:bodyPr/>
          <a:lstStyle/>
          <a:p>
            <a:pPr>
              <a:defRPr/>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6720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0600" y="1122363"/>
            <a:ext cx="7162800" cy="2387600"/>
          </a:xfrm>
        </p:spPr>
        <p:txBody>
          <a:bodyPr anchor="ctr" anchorCtr="0"/>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3810000"/>
            <a:ext cx="7162800" cy="1447800"/>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444" y="5958117"/>
            <a:ext cx="4612756" cy="408829"/>
          </a:xfrm>
          <a:prstGeom prst="rect">
            <a:avLst/>
          </a:prstGeom>
        </p:spPr>
      </p:pic>
    </p:spTree>
    <p:extLst>
      <p:ext uri="{BB962C8B-B14F-4D97-AF65-F5344CB8AC3E}">
        <p14:creationId xmlns:p14="http://schemas.microsoft.com/office/powerpoint/2010/main" val="23509883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dirty="0" smtClean="0"/>
              <a:t>Click to edit Master title style</a:t>
            </a:r>
            <a:endParaRPr lang="en-US" dirty="0"/>
          </a:p>
        </p:txBody>
      </p:sp>
      <p:sp>
        <p:nvSpPr>
          <p:cNvPr id="9" name="Footer Placeholder 8"/>
          <p:cNvSpPr>
            <a:spLocks noGrp="1"/>
          </p:cNvSpPr>
          <p:nvPr>
            <p:ph type="ftr" sz="quarter" idx="10"/>
          </p:nvPr>
        </p:nvSpPr>
        <p:spPr/>
        <p:txBody>
          <a:bodyPr/>
          <a:lstStyle>
            <a:lvl1pPr>
              <a:defRPr>
                <a:latin typeface="+mn-lt"/>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fld id="{939A206F-625F-48CF-98E5-29B460767DAA}" type="slidenum">
              <a:rPr lang="en-US" altLang="en-US" smtClean="0"/>
              <a:pPr/>
              <a:t>‹#›</a:t>
            </a:fld>
            <a:endParaRPr lang="en-US" altLang="en-US"/>
          </a:p>
        </p:txBody>
      </p:sp>
      <p:sp>
        <p:nvSpPr>
          <p:cNvPr id="4" name="Content Placeholder 3"/>
          <p:cNvSpPr>
            <a:spLocks noGrp="1"/>
          </p:cNvSpPr>
          <p:nvPr>
            <p:ph sz="quarter" idx="12"/>
          </p:nvPr>
        </p:nvSpPr>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0171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84" y="2133600"/>
            <a:ext cx="3657600" cy="3869634"/>
          </a:xfrm>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800600" y="2133600"/>
            <a:ext cx="3657600" cy="3869634"/>
          </a:xfrm>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Footer Placeholder 10"/>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2" name="Slide Number Placeholder 11"/>
          <p:cNvSpPr>
            <a:spLocks noGrp="1"/>
          </p:cNvSpPr>
          <p:nvPr>
            <p:ph type="sldNum" sz="quarter" idx="11"/>
          </p:nvPr>
        </p:nvSpPr>
        <p:spPr/>
        <p:txBody>
          <a:bodyPr/>
          <a:lstStyle/>
          <a:p>
            <a:fld id="{AEE2F8B3-D7F6-4A47-AD09-19ACB70967D4}" type="slidenum">
              <a:rPr lang="en-US" altLang="en-US" smtClean="0"/>
              <a:pPr/>
              <a:t>‹#›</a:t>
            </a:fld>
            <a:endParaRPr lang="en-US" altLang="en-US"/>
          </a:p>
        </p:txBody>
      </p:sp>
    </p:spTree>
    <p:extLst>
      <p:ext uri="{BB962C8B-B14F-4D97-AF65-F5344CB8AC3E}">
        <p14:creationId xmlns:p14="http://schemas.microsoft.com/office/powerpoint/2010/main" val="387285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2579"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982579" y="2971799"/>
            <a:ext cx="3657600" cy="3007581"/>
          </a:xfrm>
        </p:spPr>
        <p:txBody>
          <a:bodyPr>
            <a:normAutofit/>
          </a:bodyPr>
          <a:lstStyle>
            <a:lvl1pPr>
              <a:defRPr sz="3200"/>
            </a:lvl1pPr>
            <a:lvl2pPr>
              <a:defRPr sz="2800"/>
            </a:lvl2pPr>
            <a:lvl3pPr>
              <a:defRPr sz="2400"/>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800600"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800600" y="2971800"/>
            <a:ext cx="3657600" cy="3007580"/>
          </a:xfrm>
        </p:spPr>
        <p:txBody>
          <a:bodyPr>
            <a:normAutofit/>
          </a:bodyPr>
          <a:lstStyle>
            <a:lvl1pPr>
              <a:defRPr sz="3200"/>
            </a:lvl1pPr>
            <a:lvl2pPr>
              <a:defRPr sz="2800"/>
            </a:lvl2pPr>
            <a:lvl3pPr>
              <a:defRPr sz="2400"/>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10" name="Footer Placeholder 9"/>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1" name="Slide Number Placeholder 10"/>
          <p:cNvSpPr>
            <a:spLocks noGrp="1"/>
          </p:cNvSpPr>
          <p:nvPr>
            <p:ph type="sldNum" sz="quarter" idx="11"/>
          </p:nvPr>
        </p:nvSpPr>
        <p:spPr/>
        <p:txBody>
          <a:bodyPr/>
          <a:lstStyle/>
          <a:p>
            <a:fld id="{5A126CF5-B8BC-4DD3-AF5E-D4B7F3C9BCB4}" type="slidenum">
              <a:rPr lang="en-US" altLang="en-US" smtClean="0"/>
              <a:pPr/>
              <a:t>‹#›</a:t>
            </a:fld>
            <a:endParaRPr lang="en-US" altLang="en-US"/>
          </a:p>
        </p:txBody>
      </p:sp>
      <p:sp>
        <p:nvSpPr>
          <p:cNvPr id="12" name="Title 1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44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fld id="{1ED7ADD5-F886-4B2F-807A-0164EB0AE83C}" type="slidenum">
              <a:rPr lang="en-US" altLang="en-US" smtClean="0"/>
              <a:pPr/>
              <a:t>‹#›</a:t>
            </a:fld>
            <a:endParaRPr lang="en-US" altLang="en-US"/>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3"/>
          </p:nvPr>
        </p:nvSpPr>
        <p:spPr>
          <a:xfrm>
            <a:off x="954505" y="4114800"/>
            <a:ext cx="7543800" cy="1879353"/>
          </a:xfrm>
        </p:spPr>
        <p:txBody>
          <a:bodyPr/>
          <a:lstStyle>
            <a:lvl1pPr>
              <a:defRPr/>
            </a:lvl1pPr>
            <a:lvl2pPr>
              <a:defRPr/>
            </a:lvl2pPr>
          </a:lstStyle>
          <a:p>
            <a:pPr lvl="0"/>
            <a:r>
              <a:rPr lang="en-US" dirty="0" smtClean="0"/>
              <a:t>Edit Master text styles</a:t>
            </a:r>
          </a:p>
          <a:p>
            <a:pPr lvl="1"/>
            <a:r>
              <a:rPr lang="en-US" dirty="0" smtClean="0"/>
              <a:t>Second level</a:t>
            </a:r>
          </a:p>
        </p:txBody>
      </p:sp>
      <p:sp>
        <p:nvSpPr>
          <p:cNvPr id="4" name="Picture Placeholder 3"/>
          <p:cNvSpPr>
            <a:spLocks noGrp="1"/>
          </p:cNvSpPr>
          <p:nvPr>
            <p:ph type="pic" sz="quarter" idx="15"/>
          </p:nvPr>
        </p:nvSpPr>
        <p:spPr>
          <a:xfrm>
            <a:off x="954505" y="2141538"/>
            <a:ext cx="7543800" cy="1879600"/>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405700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fld id="{08B3566A-AD0C-43FE-AC93-C088B3B7B932}" type="slidenum">
              <a:rPr lang="en-US" altLang="en-US" smtClean="0"/>
              <a:pPr/>
              <a:t>‹#›</a:t>
            </a:fld>
            <a:endParaRPr lang="en-US" altLang="en-US"/>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Picture Placeholder 3"/>
          <p:cNvSpPr>
            <a:spLocks noGrp="1"/>
          </p:cNvSpPr>
          <p:nvPr>
            <p:ph type="pic" sz="quarter" idx="15"/>
          </p:nvPr>
        </p:nvSpPr>
        <p:spPr>
          <a:xfrm>
            <a:off x="950495" y="4124158"/>
            <a:ext cx="7543800" cy="1879600"/>
          </a:xfrm>
        </p:spPr>
        <p:txBody>
          <a:bodyPr/>
          <a:lstStyle>
            <a:lvl1pPr marL="0" indent="0">
              <a:buNone/>
              <a:defRPr/>
            </a:lvl1pPr>
          </a:lstStyle>
          <a:p>
            <a:r>
              <a:rPr lang="en-US" dirty="0" smtClean="0"/>
              <a:t>Click icon to add picture</a:t>
            </a:r>
            <a:endParaRPr lang="en-US" dirty="0"/>
          </a:p>
        </p:txBody>
      </p:sp>
      <p:sp>
        <p:nvSpPr>
          <p:cNvPr id="14" name="Text Placeholder 5"/>
          <p:cNvSpPr>
            <a:spLocks noGrp="1"/>
          </p:cNvSpPr>
          <p:nvPr>
            <p:ph type="body" sz="quarter" idx="16"/>
          </p:nvPr>
        </p:nvSpPr>
        <p:spPr>
          <a:xfrm>
            <a:off x="950495" y="2141661"/>
            <a:ext cx="7543800" cy="1879353"/>
          </a:xfrm>
        </p:spPr>
        <p:txBody>
          <a:bodyPr/>
          <a:lstStyle>
            <a:lvl1pPr>
              <a:defRPr/>
            </a:lvl1pPr>
            <a:lvl2pPr>
              <a:defRPr/>
            </a:lvl2pPr>
          </a:lstStyle>
          <a:p>
            <a:pPr lvl="0"/>
            <a:r>
              <a:rPr lang="en-US" dirty="0" smtClean="0"/>
              <a:t>Edit Master text styles</a:t>
            </a:r>
          </a:p>
          <a:p>
            <a:pPr lvl="1"/>
            <a:r>
              <a:rPr lang="en-US" dirty="0" smtClean="0"/>
              <a:t>Second level</a:t>
            </a:r>
          </a:p>
        </p:txBody>
      </p:sp>
    </p:spTree>
    <p:extLst>
      <p:ext uri="{BB962C8B-B14F-4D97-AF65-F5344CB8AC3E}">
        <p14:creationId xmlns:p14="http://schemas.microsoft.com/office/powerpoint/2010/main" val="391311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A808033B-5FBE-4D45-9972-D421400433D6}" type="slidenum">
              <a:rPr lang="en-US" altLang="en-US" smtClean="0"/>
              <a:pPr/>
              <a:t>‹#›</a:t>
            </a:fld>
            <a:endParaRPr lang="en-US" altLang="en-US"/>
          </a:p>
        </p:txBody>
      </p:sp>
    </p:spTree>
    <p:extLst>
      <p:ext uri="{BB962C8B-B14F-4D97-AF65-F5344CB8AC3E}">
        <p14:creationId xmlns:p14="http://schemas.microsoft.com/office/powerpoint/2010/main" val="3035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AFB20056-6C1A-4074-8822-7F316CA111ED}" type="slidenum">
              <a:rPr lang="en-US" altLang="en-US" smtClean="0"/>
              <a:pPr/>
              <a:t>‹#›</a:t>
            </a:fld>
            <a:endParaRPr lang="en-US" altLang="en-US"/>
          </a:p>
        </p:txBody>
      </p:sp>
    </p:spTree>
    <p:extLst>
      <p:ext uri="{BB962C8B-B14F-4D97-AF65-F5344CB8AC3E}">
        <p14:creationId xmlns:p14="http://schemas.microsoft.com/office/powerpoint/2010/main" val="156973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a:solidFill>
            <a:srgbClr val="67202F"/>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54504" y="2133600"/>
            <a:ext cx="7543800" cy="38862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3"/>
          </p:nvPr>
        </p:nvSpPr>
        <p:spPr>
          <a:xfrm>
            <a:off x="1494351" y="6213227"/>
            <a:ext cx="345136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anose="020B0604030504040204" pitchFamily="34" charset="0"/>
                <a:cs typeface="Calibri" panose="020F0502020204030204" pitchFamily="34" charset="0"/>
              </a:defRPr>
            </a:lvl1pPr>
          </a:lstStyle>
          <a:p>
            <a:pPr>
              <a:defRPr/>
            </a:pPr>
            <a:r>
              <a:rPr lang="en-US" dirty="0" smtClean="0"/>
              <a:t>NTTC Training - TY2016</a:t>
            </a:r>
            <a:endParaRPr lang="en-US" dirty="0"/>
          </a:p>
        </p:txBody>
      </p:sp>
      <p:sp>
        <p:nvSpPr>
          <p:cNvPr id="10" name="Slide Number Placeholder 9"/>
          <p:cNvSpPr>
            <a:spLocks noGrp="1"/>
          </p:cNvSpPr>
          <p:nvPr>
            <p:ph type="sldNum" sz="quarter" idx="4"/>
          </p:nvPr>
        </p:nvSpPr>
        <p:spPr>
          <a:xfrm>
            <a:off x="628650" y="6213227"/>
            <a:ext cx="635607" cy="365125"/>
          </a:xfrm>
          <a:prstGeom prst="rect">
            <a:avLst/>
          </a:prstGeom>
        </p:spPr>
        <p:txBody>
          <a:bodyPr vert="horz" lIns="91440" tIns="45720" rIns="91440" bIns="45720" rtlCol="0" anchor="ctr"/>
          <a:lstStyle>
            <a:lvl1pPr algn="l">
              <a:defRPr sz="1200">
                <a:solidFill>
                  <a:schemeClr val="tx1">
                    <a:tint val="75000"/>
                  </a:schemeClr>
                </a:solidFill>
                <a:latin typeface="+mn-lt"/>
                <a:cs typeface="Calibri" panose="020F0502020204030204" pitchFamily="34" charset="0"/>
              </a:defRPr>
            </a:lvl1pPr>
          </a:lstStyle>
          <a:p>
            <a:fld id="{F36E4952-3430-4FF1-851C-5F1BE7A2B16B}" type="slidenum">
              <a:rPr lang="en-US" altLang="en-US" smtClean="0"/>
              <a:pPr/>
              <a:t>‹#›</a:t>
            </a:fld>
            <a:endParaRPr lang="en-US" altLang="en-US" dirty="0"/>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2915" y="6274283"/>
            <a:ext cx="2732435" cy="243012"/>
          </a:xfrm>
          <a:prstGeom prst="rect">
            <a:avLst/>
          </a:prstGeom>
        </p:spPr>
      </p:pic>
    </p:spTree>
    <p:extLst>
      <p:ext uri="{BB962C8B-B14F-4D97-AF65-F5344CB8AC3E}">
        <p14:creationId xmlns:p14="http://schemas.microsoft.com/office/powerpoint/2010/main" val="2016569227"/>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Lst>
  <p:timing>
    <p:tnLst>
      <p:par>
        <p:cTn id="1" dur="indefinite" restart="never" nodeType="tmRoot"/>
      </p:par>
    </p:tnLst>
  </p:timing>
  <p:hf hdr="0" dt="0"/>
  <p:txStyles>
    <p:titleStyle>
      <a:lvl1pPr marL="55563" indent="0" algn="l" defTabSz="914400" rtl="0" eaLnBrk="1" latinLnBrk="0" hangingPunct="1">
        <a:lnSpc>
          <a:spcPct val="90000"/>
        </a:lnSpc>
        <a:spcBef>
          <a:spcPct val="0"/>
        </a:spcBef>
        <a:buNone/>
        <a:defRPr sz="4800" b="1" kern="1200">
          <a:solidFill>
            <a:schemeClr val="bg1"/>
          </a:solidFill>
          <a:latin typeface="+mn-lt"/>
          <a:ea typeface="Verdana" panose="020B0604030504040204" pitchFamily="34" charset="0"/>
          <a:cs typeface="Calibri" panose="020F0502020204030204" pitchFamily="34" charset="0"/>
        </a:defRPr>
      </a:lvl1pPr>
    </p:titleStyle>
    <p:body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858838" indent="-288925" algn="l" defTabSz="914400" rtl="0" eaLnBrk="1" latinLnBrk="0" hangingPunct="1">
        <a:lnSpc>
          <a:spcPct val="100000"/>
        </a:lnSpc>
        <a:spcBef>
          <a:spcPts val="500"/>
        </a:spcBef>
        <a:buClr>
          <a:schemeClr val="accent6">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316038" indent="-228600" algn="l" defTabSz="914400" rtl="0" eaLnBrk="1" latinLnBrk="0" hangingPunct="1">
        <a:lnSpc>
          <a:spcPct val="100000"/>
        </a:lnSpc>
        <a:spcBef>
          <a:spcPts val="500"/>
        </a:spcBef>
        <a:buClr>
          <a:schemeClr val="accent5">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44">
          <p15:clr>
            <a:srgbClr val="F26B43"/>
          </p15:clr>
        </p15:guide>
        <p15:guide id="2" pos="384">
          <p15:clr>
            <a:srgbClr val="F26B43"/>
          </p15:clr>
        </p15:guide>
        <p15:guide id="3" orient="horz" pos="1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nklearncertification.com/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linklearncertification.com/d/"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bwMode="auto"/>
        <p:txBody>
          <a:bodyPr wrap="square" numCol="1" compatLnSpc="1">
            <a:prstTxWarp prst="textNoShape">
              <a:avLst/>
            </a:prstTxWarp>
            <a:normAutofit fontScale="90000"/>
          </a:bodyPr>
          <a:lstStyle/>
          <a:p>
            <a:pPr eaLnBrk="1" fontAlgn="auto" hangingPunct="1">
              <a:spcAft>
                <a:spcPts val="0"/>
              </a:spcAft>
              <a:defRPr/>
            </a:pPr>
            <a:r>
              <a:rPr lang="en-US" altLang="en-US" dirty="0" smtClean="0"/>
              <a:t>Introduction to Federal Income Tax Law</a:t>
            </a:r>
          </a:p>
        </p:txBody>
      </p:sp>
      <p:sp>
        <p:nvSpPr>
          <p:cNvPr id="3077" name="Subtitle 3"/>
          <p:cNvSpPr>
            <a:spLocks noGrp="1"/>
          </p:cNvSpPr>
          <p:nvPr>
            <p:ph type="subTitle" idx="1"/>
          </p:nvPr>
        </p:nvSpPr>
        <p:spPr/>
        <p:txBody>
          <a:bodyPr/>
          <a:lstStyle/>
          <a:p>
            <a:pPr eaLnBrk="1" hangingPunct="1"/>
            <a:r>
              <a:rPr lang="en-US" altLang="en-US" dirty="0" smtClean="0"/>
              <a:t> </a:t>
            </a:r>
          </a:p>
        </p:txBody>
      </p:sp>
      <p:sp>
        <p:nvSpPr>
          <p:cNvPr id="3078" name="Rectangle 7"/>
          <p:cNvSpPr>
            <a:spLocks noChangeArrowheads="1"/>
          </p:cNvSpPr>
          <p:nvPr/>
        </p:nvSpPr>
        <p:spPr bwMode="auto">
          <a:xfrm>
            <a:off x="1981200" y="46482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800" b="0" dirty="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half" idx="1"/>
          </p:nvPr>
        </p:nvSpPr>
        <p:spPr/>
        <p:txBody>
          <a:bodyPr>
            <a:normAutofit fontScale="70000" lnSpcReduction="20000"/>
          </a:bodyPr>
          <a:lstStyle/>
          <a:p>
            <a:r>
              <a:rPr lang="en-US" altLang="en-US" dirty="0" smtClean="0"/>
              <a:t>Pub 4491 – Text book</a:t>
            </a:r>
          </a:p>
          <a:p>
            <a:r>
              <a:rPr lang="en-US" altLang="en-US" dirty="0" smtClean="0"/>
              <a:t>NTTC Workbook – Practice Exercises</a:t>
            </a:r>
          </a:p>
          <a:p>
            <a:r>
              <a:rPr lang="en-US" altLang="en-US" dirty="0" smtClean="0"/>
              <a:t>Pub 4012 – Resource Guide</a:t>
            </a:r>
          </a:p>
          <a:p>
            <a:r>
              <a:rPr lang="en-US" altLang="en-US" dirty="0" smtClean="0"/>
              <a:t>Form 6674 – Certification Test and Retest</a:t>
            </a:r>
          </a:p>
        </p:txBody>
      </p:sp>
      <p:sp>
        <p:nvSpPr>
          <p:cNvPr id="2" name="Content Placeholder 1"/>
          <p:cNvSpPr>
            <a:spLocks noGrp="1"/>
          </p:cNvSpPr>
          <p:nvPr>
            <p:ph sz="half" idx="2"/>
          </p:nvPr>
        </p:nvSpPr>
        <p:spPr/>
        <p:txBody>
          <a:bodyPr>
            <a:normAutofit fontScale="77500" lnSpcReduction="20000"/>
          </a:bodyPr>
          <a:lstStyle/>
          <a:p>
            <a:r>
              <a:rPr lang="en-US" altLang="en-US" dirty="0" smtClean="0"/>
              <a:t>TaxSlayer Practice Lab – Sections 4 &amp; 6 of HOME page</a:t>
            </a:r>
          </a:p>
          <a:p>
            <a:r>
              <a:rPr lang="en-US" altLang="en-US" dirty="0" smtClean="0">
                <a:hlinkClick r:id="rId3"/>
              </a:rPr>
              <a:t>linklearncertification.com</a:t>
            </a:r>
            <a:endParaRPr lang="en-US" altLang="en-US" dirty="0" smtClean="0"/>
          </a:p>
          <a:p>
            <a:r>
              <a:rPr lang="en-US" altLang="en-US" dirty="0" smtClean="0"/>
              <a:t>Pub 17 – Your Federal Income Tax for Individuals</a:t>
            </a:r>
          </a:p>
          <a:p>
            <a:endParaRPr lang="en-US" altLang="en-US" dirty="0" smtClean="0"/>
          </a:p>
          <a:p>
            <a:endParaRPr lang="en-US" altLang="en-US" dirty="0"/>
          </a:p>
        </p:txBody>
      </p:sp>
      <p:sp>
        <p:nvSpPr>
          <p:cNvPr id="11266" name="Title 1"/>
          <p:cNvSpPr>
            <a:spLocks noGrp="1"/>
          </p:cNvSpPr>
          <p:nvPr>
            <p:ph type="title"/>
          </p:nvPr>
        </p:nvSpPr>
        <p:spPr/>
        <p:txBody>
          <a:bodyPr/>
          <a:lstStyle/>
          <a:p>
            <a:r>
              <a:rPr lang="en-US" altLang="en-US" dirty="0" smtClean="0"/>
              <a:t>Training Materials</a:t>
            </a:r>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AEE2F8B3-D7F6-4A47-AD09-19ACB70967D4}"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381000"/>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lIns="0" tIns="0" rIns="0" bIns="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z="1600" dirty="0" smtClean="0">
              <a:solidFill>
                <a:srgbClr val="000000"/>
              </a:solidFill>
              <a:latin typeface="Calibri" panose="020F0502020204030204" pitchFamily="34" charset="0"/>
              <a:cs typeface="Calibri" panose="020F0502020204030204" pitchFamily="34" charset="0"/>
            </a:endParaRPr>
          </a:p>
        </p:txBody>
      </p:sp>
      <p:sp>
        <p:nvSpPr>
          <p:cNvPr id="13315" name="TextBox 5"/>
          <p:cNvSpPr txBox="1">
            <a:spLocks noChangeArrowheads="1"/>
          </p:cNvSpPr>
          <p:nvPr/>
        </p:nvSpPr>
        <p:spPr bwMode="auto">
          <a:xfrm>
            <a:off x="523875" y="1600200"/>
            <a:ext cx="1600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3600" dirty="0">
                <a:solidFill>
                  <a:srgbClr val="0000FF"/>
                </a:solidFill>
                <a:cs typeface="Calibri" panose="020F0502020204030204" pitchFamily="34" charset="0"/>
              </a:rPr>
              <a:t>The Text Book</a:t>
            </a:r>
          </a:p>
        </p:txBody>
      </p:sp>
      <p:sp>
        <p:nvSpPr>
          <p:cNvPr id="13318" name="TextBox 5"/>
          <p:cNvSpPr txBox="1">
            <a:spLocks noChangeArrowheads="1"/>
          </p:cNvSpPr>
          <p:nvPr/>
        </p:nvSpPr>
        <p:spPr bwMode="auto">
          <a:xfrm>
            <a:off x="523875" y="4154488"/>
            <a:ext cx="2143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3600" dirty="0">
                <a:solidFill>
                  <a:srgbClr val="00B050"/>
                </a:solidFill>
                <a:cs typeface="Calibri" panose="020F0502020204030204" pitchFamily="34" charset="0"/>
              </a:rPr>
              <a:t>Electronic Only!!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674" y="152400"/>
            <a:ext cx="4530325"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AFB20056-6C1A-4074-8822-7F316CA111ED}" type="slidenum">
              <a:rPr lang="en-US" altLang="en-US" smtClean="0"/>
              <a:pPr/>
              <a:t>11</a:t>
            </a:fld>
            <a:endParaRPr lang="en-US" alt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381000"/>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lIns="0" tIns="0" rIns="0" bIns="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z="1600" dirty="0" smtClean="0">
              <a:solidFill>
                <a:srgbClr val="000000"/>
              </a:solidFill>
              <a:latin typeface="Calibri" panose="020F0502020204030204" pitchFamily="34" charset="0"/>
              <a:cs typeface="Calibri" panose="020F0502020204030204" pitchFamily="34" charset="0"/>
            </a:endParaRPr>
          </a:p>
        </p:txBody>
      </p:sp>
      <p:sp>
        <p:nvSpPr>
          <p:cNvPr id="17411" name="TextBox 5"/>
          <p:cNvSpPr txBox="1">
            <a:spLocks noChangeArrowheads="1"/>
          </p:cNvSpPr>
          <p:nvPr/>
        </p:nvSpPr>
        <p:spPr bwMode="auto">
          <a:xfrm>
            <a:off x="523874" y="1600200"/>
            <a:ext cx="22955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3600" dirty="0">
                <a:solidFill>
                  <a:srgbClr val="0000FF"/>
                </a:solidFill>
                <a:cs typeface="Calibri" panose="020F0502020204030204" pitchFamily="34" charset="0"/>
              </a:rPr>
              <a:t>New </a:t>
            </a:r>
            <a:r>
              <a:rPr lang="en-US" altLang="en-US" sz="3600" dirty="0" smtClean="0">
                <a:solidFill>
                  <a:srgbClr val="0000FF"/>
                </a:solidFill>
                <a:cs typeface="Calibri" panose="020F0502020204030204" pitchFamily="34" charset="0"/>
              </a:rPr>
              <a:t>Workbook</a:t>
            </a:r>
            <a:endParaRPr lang="en-US" altLang="en-US" sz="3600" dirty="0">
              <a:solidFill>
                <a:srgbClr val="0000FF"/>
              </a:solidFill>
              <a:cs typeface="Calibri" panose="020F0502020204030204" pitchFamily="34" charset="0"/>
            </a:endParaRPr>
          </a:p>
        </p:txBody>
      </p:sp>
      <p:pic>
        <p:nvPicPr>
          <p:cNvPr id="174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
            <a:ext cx="4928997" cy="58357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AFB20056-6C1A-4074-8822-7F316CA111ED}"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66800"/>
            <a:ext cx="9144000" cy="381000"/>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lIns="0" tIns="0" rIns="0" bIns="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z="1600" dirty="0" smtClean="0">
              <a:solidFill>
                <a:srgbClr val="000000"/>
              </a:solidFill>
              <a:latin typeface="Calibri" panose="020F0502020204030204" pitchFamily="34" charset="0"/>
              <a:cs typeface="Calibri" panose="020F0502020204030204" pitchFamily="34" charset="0"/>
            </a:endParaRPr>
          </a:p>
        </p:txBody>
      </p:sp>
      <p:sp>
        <p:nvSpPr>
          <p:cNvPr id="14338" name="Title 1"/>
          <p:cNvSpPr>
            <a:spLocks noGrp="1"/>
          </p:cNvSpPr>
          <p:nvPr>
            <p:ph type="title"/>
          </p:nvPr>
        </p:nvSpPr>
        <p:spPr/>
        <p:txBody>
          <a:bodyPr>
            <a:normAutofit fontScale="90000"/>
          </a:bodyPr>
          <a:lstStyle/>
          <a:p>
            <a:r>
              <a:rPr lang="en-US" altLang="en-US" dirty="0" smtClean="0"/>
              <a:t>NTTC Workbook – Practice Exercises</a:t>
            </a:r>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939A206F-625F-48CF-98E5-29B460767DAA}" type="slidenum">
              <a:rPr lang="en-US" altLang="en-US" smtClean="0"/>
              <a:pPr/>
              <a:t>13</a:t>
            </a:fld>
            <a:endParaRPr lang="en-US" altLang="en-US"/>
          </a:p>
        </p:txBody>
      </p:sp>
      <p:sp>
        <p:nvSpPr>
          <p:cNvPr id="25604" name="Content Placeholder 1"/>
          <p:cNvSpPr>
            <a:spLocks noGrp="1"/>
          </p:cNvSpPr>
          <p:nvPr>
            <p:ph sz="quarter" idx="12"/>
          </p:nvPr>
        </p:nvSpPr>
        <p:spPr/>
        <p:txBody>
          <a:bodyPr>
            <a:normAutofit fontScale="85000" lnSpcReduction="10000"/>
          </a:bodyPr>
          <a:lstStyle/>
          <a:p>
            <a:pPr>
              <a:lnSpc>
                <a:spcPct val="110000"/>
              </a:lnSpc>
            </a:pPr>
            <a:r>
              <a:rPr lang="en-US" altLang="en-US" dirty="0" smtClean="0"/>
              <a:t>Contains 16 exercises;</a:t>
            </a:r>
          </a:p>
          <a:p>
            <a:pPr>
              <a:lnSpc>
                <a:spcPct val="110000"/>
              </a:lnSpc>
            </a:pPr>
            <a:r>
              <a:rPr lang="en-US" altLang="en-US" dirty="0" smtClean="0"/>
              <a:t>Includes ACA questions;</a:t>
            </a:r>
          </a:p>
          <a:p>
            <a:pPr>
              <a:lnSpc>
                <a:spcPct val="110000"/>
              </a:lnSpc>
            </a:pPr>
            <a:r>
              <a:rPr lang="en-US" dirty="0" smtClean="0"/>
              <a:t>Filing Status and Exemption Exercises; and Quizzes</a:t>
            </a:r>
            <a:endParaRPr lang="en-US" altLang="en-US" dirty="0" smtClean="0"/>
          </a:p>
          <a:p>
            <a:pPr>
              <a:lnSpc>
                <a:spcPct val="110000"/>
              </a:lnSpc>
            </a:pPr>
            <a:r>
              <a:rPr lang="en-US" altLang="en-US" dirty="0" smtClean="0"/>
              <a:t>Available on OneSupport Help Center and by ordering through Portal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381000"/>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lIns="0" tIns="0" rIns="0" bIns="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z="1600" dirty="0" smtClean="0">
              <a:solidFill>
                <a:srgbClr val="000000"/>
              </a:solidFill>
              <a:latin typeface="Calibri" panose="020F0502020204030204" pitchFamily="34" charset="0"/>
              <a:cs typeface="Calibri" panose="020F0502020204030204" pitchFamily="34" charset="0"/>
            </a:endParaRPr>
          </a:p>
        </p:txBody>
      </p:sp>
      <p:sp>
        <p:nvSpPr>
          <p:cNvPr id="19459" name="TextBox 1"/>
          <p:cNvSpPr txBox="1">
            <a:spLocks noChangeArrowheads="1"/>
          </p:cNvSpPr>
          <p:nvPr/>
        </p:nvSpPr>
        <p:spPr bwMode="auto">
          <a:xfrm>
            <a:off x="598488" y="863600"/>
            <a:ext cx="35163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3200" dirty="0">
                <a:solidFill>
                  <a:srgbClr val="0000FF"/>
                </a:solidFill>
                <a:cs typeface="Calibri" panose="020F0502020204030204" pitchFamily="34" charset="0"/>
              </a:rPr>
              <a:t>The Golden Book</a:t>
            </a:r>
          </a:p>
          <a:p>
            <a:pPr eaLnBrk="1" hangingPunct="1">
              <a:spcBef>
                <a:spcPct val="0"/>
              </a:spcBef>
              <a:buClrTx/>
              <a:buSzTx/>
              <a:buFontTx/>
              <a:buNone/>
            </a:pPr>
            <a:endParaRPr lang="en-US" altLang="en-US" sz="3200" dirty="0" smtClean="0">
              <a:solidFill>
                <a:srgbClr val="0000FF"/>
              </a:solidFill>
              <a:cs typeface="Calibri" panose="020F0502020204030204" pitchFamily="34" charset="0"/>
            </a:endParaRPr>
          </a:p>
          <a:p>
            <a:pPr eaLnBrk="1" hangingPunct="1">
              <a:spcBef>
                <a:spcPct val="0"/>
              </a:spcBef>
              <a:buClrTx/>
              <a:buSzTx/>
              <a:buFontTx/>
              <a:buNone/>
            </a:pPr>
            <a:r>
              <a:rPr lang="en-US" altLang="en-US" sz="3200" dirty="0" smtClean="0">
                <a:solidFill>
                  <a:srgbClr val="0000FF"/>
                </a:solidFill>
                <a:cs typeface="Calibri" panose="020F0502020204030204" pitchFamily="34" charset="0"/>
              </a:rPr>
              <a:t>Primary Reference</a:t>
            </a:r>
            <a:endParaRPr lang="en-US" altLang="en-US" sz="3200" dirty="0">
              <a:solidFill>
                <a:srgbClr val="0000FF"/>
              </a:solidFill>
              <a:cs typeface="Calibri" panose="020F0502020204030204" pitchFamily="34" charset="0"/>
            </a:endParaRPr>
          </a:p>
          <a:p>
            <a:pPr eaLnBrk="1" hangingPunct="1">
              <a:spcBef>
                <a:spcPct val="0"/>
              </a:spcBef>
              <a:buClrTx/>
              <a:buSzTx/>
              <a:buFontTx/>
              <a:buNone/>
            </a:pPr>
            <a:r>
              <a:rPr lang="en-US" altLang="en-US" sz="3200" dirty="0">
                <a:solidFill>
                  <a:srgbClr val="0000FF"/>
                </a:solidFill>
                <a:cs typeface="Calibri" panose="020F0502020204030204" pitchFamily="34" charset="0"/>
              </a:rPr>
              <a:t>Tool</a:t>
            </a:r>
          </a:p>
          <a:p>
            <a:pPr eaLnBrk="1" hangingPunct="1">
              <a:spcBef>
                <a:spcPct val="0"/>
              </a:spcBef>
              <a:buClrTx/>
              <a:buSzTx/>
              <a:buFontTx/>
              <a:buNone/>
            </a:pPr>
            <a:endParaRPr lang="en-US" altLang="en-US" sz="3200" dirty="0" smtClean="0">
              <a:solidFill>
                <a:srgbClr val="0000FF"/>
              </a:solidFill>
              <a:cs typeface="Calibri" panose="020F0502020204030204" pitchFamily="34" charset="0"/>
            </a:endParaRPr>
          </a:p>
          <a:p>
            <a:pPr eaLnBrk="1" hangingPunct="1">
              <a:spcBef>
                <a:spcPct val="0"/>
              </a:spcBef>
              <a:buClrTx/>
              <a:buSzTx/>
              <a:buFontTx/>
              <a:buNone/>
            </a:pPr>
            <a:r>
              <a:rPr lang="en-US" altLang="en-US" sz="3200" dirty="0" smtClean="0">
                <a:solidFill>
                  <a:srgbClr val="0000FF"/>
                </a:solidFill>
                <a:cs typeface="Calibri" panose="020F0502020204030204" pitchFamily="34" charset="0"/>
              </a:rPr>
              <a:t>Contains </a:t>
            </a:r>
            <a:r>
              <a:rPr lang="en-US" altLang="en-US" sz="3200" dirty="0">
                <a:solidFill>
                  <a:srgbClr val="0000FF"/>
                </a:solidFill>
                <a:cs typeface="Calibri" panose="020F0502020204030204" pitchFamily="34" charset="0"/>
              </a:rPr>
              <a:t>new ‘What’s New’ </a:t>
            </a:r>
            <a:r>
              <a:rPr lang="en-US" altLang="en-US" sz="3200" dirty="0" smtClean="0">
                <a:solidFill>
                  <a:srgbClr val="0000FF"/>
                </a:solidFill>
                <a:cs typeface="Calibri" panose="020F0502020204030204" pitchFamily="34" charset="0"/>
              </a:rPr>
              <a:t>Tab</a:t>
            </a:r>
          </a:p>
          <a:p>
            <a:pPr eaLnBrk="1" hangingPunct="1">
              <a:spcBef>
                <a:spcPct val="0"/>
              </a:spcBef>
              <a:buClrTx/>
              <a:buSzTx/>
              <a:buFontTx/>
              <a:buNone/>
            </a:pPr>
            <a:endParaRPr lang="en-US" altLang="en-US" sz="3200" dirty="0">
              <a:solidFill>
                <a:srgbClr val="0000FF"/>
              </a:solidFill>
              <a:cs typeface="Calibri" panose="020F0502020204030204" pitchFamily="34" charset="0"/>
            </a:endParaRPr>
          </a:p>
          <a:p>
            <a:pPr eaLnBrk="1" hangingPunct="1">
              <a:spcBef>
                <a:spcPct val="0"/>
              </a:spcBef>
              <a:buClrTx/>
              <a:buSzTx/>
              <a:buFontTx/>
              <a:buNone/>
            </a:pPr>
            <a:r>
              <a:rPr lang="en-US" altLang="en-US" sz="3200" dirty="0" smtClean="0">
                <a:solidFill>
                  <a:srgbClr val="0000FF"/>
                </a:solidFill>
                <a:cs typeface="Calibri" panose="020F0502020204030204" pitchFamily="34" charset="0"/>
              </a:rPr>
              <a:t>NTTC version on OneSupport</a:t>
            </a:r>
            <a:endParaRPr lang="en-US" altLang="en-US" sz="3200" dirty="0">
              <a:solidFill>
                <a:srgbClr val="0000FF"/>
              </a:solidFill>
              <a:cs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
            <a:ext cx="4591691"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A808033B-5FBE-4D45-9972-D421400433D6}" type="slidenum">
              <a:rPr lang="en-US" altLang="en-US" smtClean="0"/>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381000"/>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lIns="0" tIns="0" rIns="0" bIns="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z="1600" dirty="0" smtClean="0">
              <a:solidFill>
                <a:srgbClr val="000000"/>
              </a:solidFill>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41153" y="76200"/>
            <a:ext cx="7312247" cy="5574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5650230"/>
            <a:ext cx="6231771" cy="523220"/>
          </a:xfrm>
          <a:prstGeom prst="rect">
            <a:avLst/>
          </a:prstGeom>
          <a:noFill/>
        </p:spPr>
        <p:txBody>
          <a:bodyPr wrap="none" rtlCol="0">
            <a:spAutoFit/>
          </a:bodyPr>
          <a:lstStyle/>
          <a:p>
            <a:r>
              <a:rPr lang="en-US" sz="2800" b="1" dirty="0" smtClean="0">
                <a:latin typeface="Calibri" panose="020F0502020204030204" pitchFamily="34" charset="0"/>
                <a:cs typeface="Calibri" panose="020F0502020204030204" pitchFamily="34" charset="0"/>
                <a:hlinkClick r:id="rId5"/>
              </a:rPr>
              <a:t>https://www.linklearncertification.com/</a:t>
            </a:r>
            <a:endParaRPr lang="en-US" sz="2800" b="1" dirty="0">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A808033B-5FBE-4D45-9972-D421400433D6}" type="slidenum">
              <a:rPr lang="en-US" altLang="en-US" smtClean="0"/>
              <a:pPr/>
              <a:t>15</a:t>
            </a:fld>
            <a:endParaRPr lang="en-US" altLang="en-US"/>
          </a:p>
        </p:txBody>
      </p:sp>
    </p:spTree>
    <p:extLst>
      <p:ext uri="{BB962C8B-B14F-4D97-AF65-F5344CB8AC3E}">
        <p14:creationId xmlns:p14="http://schemas.microsoft.com/office/powerpoint/2010/main" val="154086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381000"/>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lIns="0" tIns="0" rIns="0" bIns="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z="1600" dirty="0" smtClean="0">
              <a:solidFill>
                <a:srgbClr val="000000"/>
              </a:solidFill>
              <a:latin typeface="Calibri" panose="020F0502020204030204" pitchFamily="34" charset="0"/>
              <a:cs typeface="Calibri" panose="020F0502020204030204" pitchFamily="34" charset="0"/>
            </a:endParaRPr>
          </a:p>
        </p:txBody>
      </p:sp>
      <p:sp>
        <p:nvSpPr>
          <p:cNvPr id="7" name="TextBox 1"/>
          <p:cNvSpPr txBox="1">
            <a:spLocks noChangeArrowheads="1"/>
          </p:cNvSpPr>
          <p:nvPr/>
        </p:nvSpPr>
        <p:spPr bwMode="auto">
          <a:xfrm>
            <a:off x="519545" y="1609106"/>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3200" dirty="0">
                <a:solidFill>
                  <a:srgbClr val="3333FF"/>
                </a:solidFill>
                <a:cs typeface="Calibri" panose="020F0502020204030204" pitchFamily="34" charset="0"/>
              </a:rPr>
              <a:t>The Test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058" y="152401"/>
            <a:ext cx="4588042" cy="594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A808033B-5FBE-4D45-9972-D421400433D6}" type="slidenum">
              <a:rPr lang="en-US" altLang="en-US" smtClean="0"/>
              <a:pPr/>
              <a:t>16</a:t>
            </a:fld>
            <a:endParaRPr lang="en-US" altLang="en-US"/>
          </a:p>
        </p:txBody>
      </p:sp>
    </p:spTree>
    <p:extLst>
      <p:ext uri="{BB962C8B-B14F-4D97-AF65-F5344CB8AC3E}">
        <p14:creationId xmlns:p14="http://schemas.microsoft.com/office/powerpoint/2010/main" val="3215509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altLang="en-US" dirty="0" smtClean="0"/>
              <a:t>Introduction to Income Tax</a:t>
            </a:r>
          </a:p>
        </p:txBody>
      </p:sp>
      <p:sp>
        <p:nvSpPr>
          <p:cNvPr id="24583" name="Content Placeholder 4"/>
          <p:cNvSpPr>
            <a:spLocks noGrp="1"/>
          </p:cNvSpPr>
          <p:nvPr>
            <p:ph sz="quarter" idx="12"/>
          </p:nvPr>
        </p:nvSpPr>
        <p:spPr/>
        <p:txBody>
          <a:bodyPr/>
          <a:lstStyle/>
          <a:p>
            <a:endParaRPr lang="en-US" altLang="en-US" dirty="0" smtClean="0"/>
          </a:p>
          <a:p>
            <a:pPr marL="0" indent="0">
              <a:buNone/>
            </a:pPr>
            <a:r>
              <a:rPr lang="en-US" altLang="en-US" dirty="0" smtClean="0"/>
              <a:t>Questions…</a:t>
            </a:r>
          </a:p>
          <a:p>
            <a:endParaRPr lang="en-US" altLang="en-US" dirty="0" smtClean="0"/>
          </a:p>
          <a:p>
            <a:pPr marL="0" indent="0">
              <a:buNone/>
            </a:pPr>
            <a:r>
              <a:rPr lang="en-US" altLang="en-US" dirty="0" smtClean="0"/>
              <a:t>		</a:t>
            </a:r>
          </a:p>
          <a:p>
            <a:pPr marL="0" indent="0">
              <a:buNone/>
            </a:pPr>
            <a:r>
              <a:rPr lang="en-US" altLang="en-US" dirty="0" smtClean="0"/>
              <a:t>			Comments…</a:t>
            </a:r>
          </a:p>
        </p:txBody>
      </p:sp>
      <p:pic>
        <p:nvPicPr>
          <p:cNvPr id="24584" name="Picture 3" descr="j04344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4673" y="1969481"/>
            <a:ext cx="13620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6" descr="j0434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1600" y="41910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939A206F-625F-48CF-98E5-29B460767DAA}" type="slidenum">
              <a:rPr lang="en-US" altLang="en-US" smtClean="0"/>
              <a:pPr/>
              <a:t>17</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fontAlgn="auto" hangingPunct="1">
              <a:spcAft>
                <a:spcPts val="0"/>
              </a:spcAft>
              <a:defRPr/>
            </a:pPr>
            <a:r>
              <a:rPr lang="en-US" altLang="en-US" dirty="0" smtClean="0"/>
              <a:t>Tax Law Basics</a:t>
            </a:r>
          </a:p>
        </p:txBody>
      </p:sp>
      <p:sp>
        <p:nvSpPr>
          <p:cNvPr id="11267" name="Content Placeholder 2"/>
          <p:cNvSpPr>
            <a:spLocks noGrp="1"/>
          </p:cNvSpPr>
          <p:nvPr>
            <p:ph sz="quarter" idx="12"/>
          </p:nvPr>
        </p:nvSpPr>
        <p:spPr/>
        <p:txBody>
          <a:bodyPr rtlCol="0">
            <a:normAutofit lnSpcReduction="10000"/>
          </a:bodyPr>
          <a:lstStyle/>
          <a:p>
            <a:pPr eaLnBrk="1" fontAlgn="auto" hangingPunct="1">
              <a:spcAft>
                <a:spcPts val="0"/>
              </a:spcAft>
              <a:defRPr/>
            </a:pPr>
            <a:r>
              <a:rPr lang="en-US" altLang="en-US" dirty="0" smtClean="0"/>
              <a:t>All income is taxable, </a:t>
            </a:r>
          </a:p>
          <a:p>
            <a:pPr marL="346075" lvl="1" indent="0" eaLnBrk="1" fontAlgn="auto" hangingPunct="1">
              <a:spcAft>
                <a:spcPts val="0"/>
              </a:spcAft>
              <a:buClr>
                <a:schemeClr val="accent6">
                  <a:lumMod val="50000"/>
                </a:schemeClr>
              </a:buClr>
              <a:buFont typeface="Wingdings" pitchFamily="2" charset="2"/>
              <a:buNone/>
              <a:defRPr/>
            </a:pPr>
            <a:r>
              <a:rPr lang="en-US" altLang="en-US" dirty="0" smtClean="0"/>
              <a:t>	unless the law says it is not</a:t>
            </a:r>
          </a:p>
          <a:p>
            <a:pPr eaLnBrk="1" fontAlgn="auto" hangingPunct="1">
              <a:spcAft>
                <a:spcPts val="0"/>
              </a:spcAft>
              <a:defRPr/>
            </a:pPr>
            <a:r>
              <a:rPr lang="en-US" altLang="en-US" dirty="0" smtClean="0"/>
              <a:t>No deduction is allowed, </a:t>
            </a:r>
          </a:p>
          <a:p>
            <a:pPr marL="346075" lvl="1" indent="0" eaLnBrk="1" fontAlgn="auto" hangingPunct="1">
              <a:spcAft>
                <a:spcPts val="0"/>
              </a:spcAft>
              <a:buClr>
                <a:schemeClr val="accent6">
                  <a:lumMod val="50000"/>
                </a:schemeClr>
              </a:buClr>
              <a:buFont typeface="Wingdings" pitchFamily="2" charset="2"/>
              <a:buNone/>
              <a:defRPr/>
            </a:pPr>
            <a:r>
              <a:rPr lang="en-US" altLang="en-US" dirty="0" smtClean="0"/>
              <a:t>	unless the law says it is</a:t>
            </a:r>
          </a:p>
          <a:p>
            <a:pPr eaLnBrk="1" fontAlgn="auto" hangingPunct="1">
              <a:spcAft>
                <a:spcPts val="0"/>
              </a:spcAft>
              <a:defRPr/>
            </a:pPr>
            <a:r>
              <a:rPr lang="en-US" altLang="en-US" dirty="0" smtClean="0"/>
              <a:t>No credit is allowed,</a:t>
            </a:r>
          </a:p>
          <a:p>
            <a:pPr marL="346075" lvl="1" indent="0" eaLnBrk="1" fontAlgn="auto" hangingPunct="1">
              <a:spcAft>
                <a:spcPts val="0"/>
              </a:spcAft>
              <a:buClr>
                <a:schemeClr val="accent6">
                  <a:lumMod val="50000"/>
                </a:schemeClr>
              </a:buClr>
              <a:buFont typeface="Wingdings" pitchFamily="2" charset="2"/>
              <a:buNone/>
              <a:defRPr/>
            </a:pPr>
            <a:r>
              <a:rPr lang="en-US" altLang="en-US" dirty="0" smtClean="0"/>
              <a:t>	unless the law says it is</a:t>
            </a:r>
          </a:p>
        </p:txBody>
      </p:sp>
      <p:pic>
        <p:nvPicPr>
          <p:cNvPr id="4104"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56406"/>
            <a:ext cx="1381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939A206F-625F-48CF-98E5-29B460767DAA}" type="slidenum">
              <a:rPr lang="en-US" altLang="en-US" smtClean="0"/>
              <a:pPr/>
              <a:t>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n-US" altLang="en-US" dirty="0" smtClean="0"/>
              <a:t>Tax Law Basics</a:t>
            </a:r>
          </a:p>
        </p:txBody>
      </p:sp>
      <p:sp>
        <p:nvSpPr>
          <p:cNvPr id="5127" name="Content Placeholder 2"/>
          <p:cNvSpPr>
            <a:spLocks noGrp="1"/>
          </p:cNvSpPr>
          <p:nvPr>
            <p:ph idx="4294967295"/>
          </p:nvPr>
        </p:nvSpPr>
        <p:spPr>
          <a:xfrm>
            <a:off x="1143000" y="1981200"/>
            <a:ext cx="8001000" cy="4114800"/>
          </a:xfrm>
        </p:spPr>
        <p:txBody>
          <a:bodyPr/>
          <a:lstStyle/>
          <a:p>
            <a:pPr marL="0" lvl="1" indent="0" eaLnBrk="1" hangingPunct="1">
              <a:buFont typeface="Wingdings" panose="05000000000000000000" pitchFamily="2" charset="2"/>
              <a:buNone/>
            </a:pPr>
            <a:r>
              <a:rPr lang="en-US" altLang="en-US" sz="5400" dirty="0" smtClean="0"/>
              <a:t>Income:</a:t>
            </a:r>
          </a:p>
          <a:p>
            <a:pPr marL="0" lvl="1" indent="0" eaLnBrk="1" hangingPunct="1">
              <a:buFont typeface="Wingdings" panose="05000000000000000000" pitchFamily="2" charset="2"/>
              <a:buNone/>
            </a:pPr>
            <a:r>
              <a:rPr lang="en-US" altLang="en-US" sz="3200" dirty="0" smtClean="0"/>
              <a:t> 	Minus adjustments</a:t>
            </a:r>
          </a:p>
          <a:p>
            <a:pPr marL="0" indent="0" eaLnBrk="1" hangingPunct="1">
              <a:buFont typeface="Wingdings" panose="05000000000000000000" pitchFamily="2" charset="2"/>
              <a:buNone/>
            </a:pPr>
            <a:r>
              <a:rPr lang="en-US" altLang="en-US" dirty="0" smtClean="0"/>
              <a:t> 		= Adjusted gross Income</a:t>
            </a:r>
          </a:p>
          <a:p>
            <a:pPr marL="0" lvl="1" indent="0" eaLnBrk="1" hangingPunct="1">
              <a:buFont typeface="Wingdings" panose="05000000000000000000" pitchFamily="2" charset="2"/>
              <a:buNone/>
            </a:pPr>
            <a:r>
              <a:rPr lang="en-US" altLang="en-US" sz="3200" dirty="0" smtClean="0"/>
              <a:t> 	Minus deductions and exemptions</a:t>
            </a:r>
          </a:p>
          <a:p>
            <a:pPr marL="0" indent="0" eaLnBrk="1" hangingPunct="1">
              <a:buFont typeface="Wingdings" panose="05000000000000000000" pitchFamily="2" charset="2"/>
              <a:buNone/>
            </a:pPr>
            <a:r>
              <a:rPr lang="en-US" altLang="en-US" dirty="0" smtClean="0"/>
              <a:t> 		= Taxable Income</a:t>
            </a:r>
          </a:p>
        </p:txBody>
      </p:sp>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A808033B-5FBE-4D45-9972-D421400433D6}" type="slidenum">
              <a:rPr lang="en-US" altLang="en-US" smtClean="0"/>
              <a:pPr/>
              <a:t>3</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Form 1040</a:t>
            </a:r>
          </a:p>
        </p:txBody>
      </p:sp>
      <p:sp>
        <p:nvSpPr>
          <p:cNvPr id="5123" name="Content Placeholder 2"/>
          <p:cNvSpPr>
            <a:spLocks noGrp="1"/>
          </p:cNvSpPr>
          <p:nvPr>
            <p:ph sz="quarter" idx="12"/>
          </p:nvPr>
        </p:nvSpPr>
        <p:spPr/>
        <p:txBody>
          <a:bodyPr>
            <a:normAutofit fontScale="85000" lnSpcReduction="20000"/>
          </a:bodyPr>
          <a:lstStyle/>
          <a:p>
            <a:r>
              <a:rPr lang="en-US" altLang="en-US" dirty="0" smtClean="0"/>
              <a:t>Identity, filing status and exemptions</a:t>
            </a:r>
          </a:p>
          <a:p>
            <a:r>
              <a:rPr lang="en-US" altLang="en-US" dirty="0" smtClean="0"/>
              <a:t>Income</a:t>
            </a:r>
          </a:p>
          <a:p>
            <a:r>
              <a:rPr lang="en-US" altLang="en-US" dirty="0" smtClean="0"/>
              <a:t>Adjustments</a:t>
            </a:r>
          </a:p>
          <a:p>
            <a:r>
              <a:rPr lang="en-US" altLang="en-US" dirty="0" smtClean="0"/>
              <a:t>Deductions and exemptions</a:t>
            </a:r>
          </a:p>
          <a:p>
            <a:r>
              <a:rPr lang="en-US" altLang="en-US" dirty="0" smtClean="0"/>
              <a:t>Tax and nonrefundable credits</a:t>
            </a:r>
          </a:p>
          <a:p>
            <a:r>
              <a:rPr lang="en-US" altLang="en-US" dirty="0" smtClean="0"/>
              <a:t>Additional taxes</a:t>
            </a:r>
          </a:p>
          <a:p>
            <a:r>
              <a:rPr lang="en-US" altLang="en-US" dirty="0" smtClean="0"/>
              <a:t>Refundable credits and payments</a:t>
            </a:r>
          </a:p>
        </p:txBody>
      </p:sp>
      <p:sp>
        <p:nvSpPr>
          <p:cNvPr id="2" name="Footer Placeholder 1"/>
          <p:cNvSpPr>
            <a:spLocks noGrp="1"/>
          </p:cNvSpPr>
          <p:nvPr>
            <p:ph type="ftr" sz="quarter" idx="10"/>
          </p:nvPr>
        </p:nvSpPr>
        <p:spPr/>
        <p:txBody>
          <a:bodyPr/>
          <a:lstStyle/>
          <a:p>
            <a:pPr>
              <a:defRPr/>
            </a:pPr>
            <a:r>
              <a:rPr lang="en-US" dirty="0" smtClean="0"/>
              <a:t>NTTC Training - TY2016</a:t>
            </a:r>
            <a:endParaRPr lang="en-US" dirty="0"/>
          </a:p>
        </p:txBody>
      </p:sp>
      <p:sp>
        <p:nvSpPr>
          <p:cNvPr id="3" name="Slide Number Placeholder 2"/>
          <p:cNvSpPr>
            <a:spLocks noGrp="1"/>
          </p:cNvSpPr>
          <p:nvPr>
            <p:ph type="sldNum" sz="quarter" idx="11"/>
          </p:nvPr>
        </p:nvSpPr>
        <p:spPr/>
        <p:txBody>
          <a:bodyPr/>
          <a:lstStyle/>
          <a:p>
            <a:fld id="{939A206F-625F-48CF-98E5-29B460767DAA}" type="slidenum">
              <a:rPr lang="en-US" altLang="en-US" smtClean="0"/>
              <a:pPr/>
              <a:t>4</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1" y="381000"/>
            <a:ext cx="7886700" cy="1158875"/>
          </a:xfrm>
        </p:spPr>
        <p:txBody>
          <a:bodyPr/>
          <a:lstStyle/>
          <a:p>
            <a:pPr eaLnBrk="1" fontAlgn="auto" hangingPunct="1">
              <a:spcAft>
                <a:spcPts val="0"/>
              </a:spcAft>
              <a:defRPr/>
            </a:pPr>
            <a:r>
              <a:rPr lang="en-US" dirty="0" smtClean="0"/>
              <a:t>Form 1040 - TaxSlayer</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A808033B-5FBE-4D45-9972-D421400433D6}" type="slidenum">
              <a:rPr lang="en-US" altLang="en-US" smtClean="0"/>
              <a:pPr/>
              <a:t>5</a:t>
            </a:fld>
            <a:endParaRPr lang="en-US"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1874"/>
            <a:ext cx="8153400" cy="457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pPr eaLnBrk="1" fontAlgn="auto" hangingPunct="1">
              <a:spcAft>
                <a:spcPts val="0"/>
              </a:spcAft>
              <a:defRPr/>
            </a:pPr>
            <a:r>
              <a:rPr lang="en-US" altLang="en-US" dirty="0" smtClean="0"/>
              <a:t>Form 1040 - Income</a:t>
            </a:r>
          </a:p>
        </p:txBody>
      </p:sp>
      <p:pic>
        <p:nvPicPr>
          <p:cNvPr id="81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21065" cy="33175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939A206F-625F-48CF-98E5-29B460767DAA}" type="slidenum">
              <a:rPr lang="en-US" altLang="en-US" smtClean="0"/>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fontAlgn="auto" hangingPunct="1">
              <a:spcAft>
                <a:spcPts val="0"/>
              </a:spcAft>
              <a:defRPr/>
            </a:pPr>
            <a:r>
              <a:rPr lang="en-US" altLang="en-US" dirty="0" smtClean="0"/>
              <a:t>Form 1040 - Adjustments</a:t>
            </a:r>
          </a:p>
        </p:txBody>
      </p:sp>
      <p:pic>
        <p:nvPicPr>
          <p:cNvPr id="92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8840629" cy="31127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939A206F-625F-48CF-98E5-29B460767DAA}" type="slidenum">
              <a:rPr lang="en-US" altLang="en-US" smtClean="0"/>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28650" y="123106"/>
            <a:ext cx="7886700" cy="1325563"/>
          </a:xfrm>
        </p:spPr>
        <p:txBody>
          <a:bodyPr/>
          <a:lstStyle/>
          <a:p>
            <a:pPr eaLnBrk="1" fontAlgn="auto" hangingPunct="1">
              <a:spcAft>
                <a:spcPts val="0"/>
              </a:spcAft>
              <a:defRPr/>
            </a:pPr>
            <a:r>
              <a:rPr lang="en-US" altLang="en-US" dirty="0" smtClean="0"/>
              <a:t>Form 1040 – page 2</a:t>
            </a:r>
          </a:p>
        </p:txBody>
      </p:sp>
      <p:sp>
        <p:nvSpPr>
          <p:cNvPr id="5" name="Right Brace 4"/>
          <p:cNvSpPr/>
          <p:nvPr/>
        </p:nvSpPr>
        <p:spPr>
          <a:xfrm>
            <a:off x="6248400" y="4111625"/>
            <a:ext cx="187325" cy="1371600"/>
          </a:xfrm>
          <a:prstGeom prst="rightBrace">
            <a:avLst>
              <a:gd name="adj1" fmla="val 45833"/>
              <a:gd name="adj2" fmla="val 50000"/>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latin typeface="Calibri" panose="020F0502020204030204" pitchFamily="34" charset="0"/>
              <a:cs typeface="Calibri" panose="020F0502020204030204" pitchFamily="34" charset="0"/>
            </a:endParaRPr>
          </a:p>
        </p:txBody>
      </p:sp>
      <p:sp>
        <p:nvSpPr>
          <p:cNvPr id="18443" name="TextBox 8"/>
          <p:cNvSpPr txBox="1">
            <a:spLocks noChangeArrowheads="1"/>
          </p:cNvSpPr>
          <p:nvPr/>
        </p:nvSpPr>
        <p:spPr bwMode="auto">
          <a:xfrm>
            <a:off x="6477000" y="4597400"/>
            <a:ext cx="19050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000" dirty="0">
                <a:solidFill>
                  <a:srgbClr val="0000FF"/>
                </a:solidFill>
                <a:cs typeface="Calibri" panose="020F0502020204030204" pitchFamily="34" charset="0"/>
              </a:rPr>
              <a:t>Nonrefundable</a:t>
            </a:r>
          </a:p>
        </p:txBody>
      </p:sp>
      <p:sp>
        <p:nvSpPr>
          <p:cNvPr id="12" name="Rectangle 11"/>
          <p:cNvSpPr/>
          <p:nvPr/>
        </p:nvSpPr>
        <p:spPr>
          <a:xfrm>
            <a:off x="1111250" y="3656013"/>
            <a:ext cx="6858000" cy="219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pic>
        <p:nvPicPr>
          <p:cNvPr id="1025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 y="1818503"/>
            <a:ext cx="8908733" cy="407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841375" y="3397250"/>
            <a:ext cx="182563" cy="90488"/>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7" name="Right Arrow 6"/>
          <p:cNvSpPr/>
          <p:nvPr/>
        </p:nvSpPr>
        <p:spPr>
          <a:xfrm>
            <a:off x="838199" y="2851440"/>
            <a:ext cx="182563" cy="90487"/>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6" name="Right Arrow 5"/>
          <p:cNvSpPr/>
          <p:nvPr/>
        </p:nvSpPr>
        <p:spPr>
          <a:xfrm>
            <a:off x="838200" y="3037906"/>
            <a:ext cx="182563" cy="9207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4" name="Right Arrow 3"/>
          <p:cNvSpPr/>
          <p:nvPr/>
        </p:nvSpPr>
        <p:spPr>
          <a:xfrm>
            <a:off x="861044" y="2651125"/>
            <a:ext cx="182563" cy="9207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9" name="Footer Placeholder 8"/>
          <p:cNvSpPr>
            <a:spLocks noGrp="1"/>
          </p:cNvSpPr>
          <p:nvPr>
            <p:ph type="ftr" sz="quarter" idx="10"/>
          </p:nvPr>
        </p:nvSpPr>
        <p:spPr/>
        <p:txBody>
          <a:body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fld id="{939A206F-625F-48CF-98E5-29B460767DAA}" type="slidenum">
              <a:rPr lang="en-US" altLang="en-US" smtClean="0"/>
              <a:pPr/>
              <a:t>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44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87438"/>
            <a:ext cx="9144000"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10242" name="Title 1"/>
          <p:cNvSpPr>
            <a:spLocks noGrp="1"/>
          </p:cNvSpPr>
          <p:nvPr>
            <p:ph type="title"/>
          </p:nvPr>
        </p:nvSpPr>
        <p:spPr>
          <a:xfrm>
            <a:off x="628650" y="135376"/>
            <a:ext cx="7886700" cy="952062"/>
          </a:xfrm>
        </p:spPr>
        <p:txBody>
          <a:bodyPr>
            <a:normAutofit/>
          </a:bodyPr>
          <a:lstStyle/>
          <a:p>
            <a:pPr eaLnBrk="1" fontAlgn="auto" hangingPunct="1">
              <a:spcAft>
                <a:spcPts val="0"/>
              </a:spcAft>
              <a:defRPr/>
            </a:pPr>
            <a:r>
              <a:rPr lang="en-US" altLang="en-US" dirty="0" smtClean="0"/>
              <a:t>Form 1040 - page 2 cont.</a:t>
            </a:r>
          </a:p>
        </p:txBody>
      </p:sp>
      <p:sp>
        <p:nvSpPr>
          <p:cNvPr id="2" name="Rectangle 1"/>
          <p:cNvSpPr/>
          <p:nvPr/>
        </p:nvSpPr>
        <p:spPr>
          <a:xfrm>
            <a:off x="966653" y="2098196"/>
            <a:ext cx="6583680" cy="184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7" name="Rectangle 6"/>
          <p:cNvSpPr/>
          <p:nvPr/>
        </p:nvSpPr>
        <p:spPr>
          <a:xfrm>
            <a:off x="964674" y="3788186"/>
            <a:ext cx="4618037" cy="1857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8" name="Footer Placeholder 7"/>
          <p:cNvSpPr>
            <a:spLocks noGrp="1"/>
          </p:cNvSpPr>
          <p:nvPr>
            <p:ph type="ftr" sz="quarter" idx="10"/>
          </p:nvPr>
        </p:nvSpPr>
        <p:spPr/>
        <p:txBody>
          <a:bodyPr/>
          <a:lstStyle/>
          <a:p>
            <a:pPr>
              <a:defRPr/>
            </a:pPr>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fld id="{939A206F-625F-48CF-98E5-29B460767DAA}" type="slidenum">
              <a:rPr lang="en-US" altLang="en-US" smtClean="0"/>
              <a:pPr/>
              <a:t>9</a:t>
            </a:fld>
            <a:endParaRPr lang="en-US"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61803"/>
            <a:ext cx="8685500" cy="50384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464" name="TextBox 6"/>
          <p:cNvSpPr txBox="1">
            <a:spLocks noChangeArrowheads="1"/>
          </p:cNvSpPr>
          <p:nvPr/>
        </p:nvSpPr>
        <p:spPr bwMode="auto">
          <a:xfrm>
            <a:off x="7432963" y="3481006"/>
            <a:ext cx="148113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000" dirty="0">
                <a:solidFill>
                  <a:srgbClr val="0000FF"/>
                </a:solidFill>
                <a:cs typeface="Calibri" panose="020F0502020204030204" pitchFamily="34" charset="0"/>
              </a:rPr>
              <a:t>Refundable</a:t>
            </a:r>
          </a:p>
        </p:txBody>
      </p:sp>
      <p:sp>
        <p:nvSpPr>
          <p:cNvPr id="6" name="Right Brace 5"/>
          <p:cNvSpPr/>
          <p:nvPr/>
        </p:nvSpPr>
        <p:spPr>
          <a:xfrm>
            <a:off x="7162800" y="2826161"/>
            <a:ext cx="228600" cy="1709737"/>
          </a:xfrm>
          <a:prstGeom prst="rightBrace">
            <a:avLst>
              <a:gd name="adj1" fmla="val 38809"/>
              <a:gd name="adj2" fmla="val 50000"/>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00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6" grpId="0" animBg="1"/>
    </p:bldLst>
  </p:timing>
</p:sld>
</file>

<file path=ppt/theme/theme1.xml><?xml version="1.0" encoding="utf-8"?>
<a:theme xmlns:a="http://schemas.openxmlformats.org/drawingml/2006/main" name="NTT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C 2016 Template.potx" id="{30F31F80-841A-4692-9C16-96298E5C3365}" vid="{A1287FF5-2D37-48D3-BB4A-79C7722276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NTTC 2016 PP TEMPLATE</Template>
  <TotalTime>0</TotalTime>
  <Words>441</Words>
  <Application>Microsoft Office PowerPoint</Application>
  <PresentationFormat>On-screen Show (4:3)</PresentationFormat>
  <Paragraphs>106</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Verdana</vt:lpstr>
      <vt:lpstr>Wingdings</vt:lpstr>
      <vt:lpstr>NTTC</vt:lpstr>
      <vt:lpstr>Introduction to Federal Income Tax Law</vt:lpstr>
      <vt:lpstr>Tax Law Basics</vt:lpstr>
      <vt:lpstr>Tax Law Basics</vt:lpstr>
      <vt:lpstr>Form 1040</vt:lpstr>
      <vt:lpstr>Form 1040 - TaxSlayer</vt:lpstr>
      <vt:lpstr>Form 1040 - Income</vt:lpstr>
      <vt:lpstr>Form 1040 - Adjustments</vt:lpstr>
      <vt:lpstr>Form 1040 – page 2</vt:lpstr>
      <vt:lpstr>Form 1040 - page 2 cont.</vt:lpstr>
      <vt:lpstr>Training Materials</vt:lpstr>
      <vt:lpstr>PowerPoint Presentation</vt:lpstr>
      <vt:lpstr>PowerPoint Presentation</vt:lpstr>
      <vt:lpstr>NTTC Workbook – Practice Exercises</vt:lpstr>
      <vt:lpstr>PowerPoint Presentation</vt:lpstr>
      <vt:lpstr>PowerPoint Presentation</vt:lpstr>
      <vt:lpstr>PowerPoint Presentation</vt:lpstr>
      <vt:lpstr>Introduction to Income Tax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2013-11-07T14:11:45Z</dcterms:created>
  <dcterms:modified xsi:type="dcterms:W3CDTF">2016-12-15T17:12:14Z</dcterms:modified>
</cp:coreProperties>
</file>